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7" r:id="rId3"/>
    <p:sldId id="258" r:id="rId4"/>
    <p:sldId id="274" r:id="rId5"/>
    <p:sldId id="276" r:id="rId6"/>
    <p:sldId id="278" r:id="rId7"/>
    <p:sldId id="275" r:id="rId9"/>
    <p:sldId id="273" r:id="rId10"/>
    <p:sldId id="271" r:id="rId11"/>
    <p:sldId id="259" r:id="rId12"/>
    <p:sldId id="260" r:id="rId13"/>
    <p:sldId id="261" r:id="rId14"/>
    <p:sldId id="279" r:id="rId15"/>
    <p:sldId id="280" r:id="rId16"/>
    <p:sldId id="281" r:id="rId17"/>
    <p:sldId id="282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62" r:id="rId28"/>
    <p:sldId id="263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E1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5196" autoAdjust="0"/>
  </p:normalViewPr>
  <p:slideViewPr>
    <p:cSldViewPr snapToGrid="0">
      <p:cViewPr varScale="1">
        <p:scale>
          <a:sx n="85" d="100"/>
          <a:sy n="85" d="100"/>
        </p:scale>
        <p:origin x="74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2D793-187B-4695-9CC3-00E16A8684A4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4329E6-1595-4788-A760-9694AC89FA27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329E6-1595-4788-A760-9694AC89FA27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329E6-1595-4788-A760-9694AC89FA27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  <a:cs typeface="Arial" panose="020B0604020202020204"/>
              </a:rPr>
              <a:t>“</a:t>
            </a:r>
            <a:endParaRPr lang="en-US" sz="9600" b="0" i="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  <a:cs typeface="Arial" panose="020B0604020202020204"/>
              </a:rPr>
              <a:t>”</a:t>
            </a:r>
            <a:endParaRPr lang="en-US" sz="9600" b="0" i="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1.jpeg"/><Relationship Id="rId18" Type="http://schemas.openxmlformats.org/officeDocument/2006/relationships/image" Target="../media/image2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8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6C9DE82D-515A-4470-8DBC-F2559608AA2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E7886BE-97C4-4117-8C7D-475F66EC2904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2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83171" y="2018145"/>
            <a:ext cx="8825658" cy="861420"/>
          </a:xfrm>
        </p:spPr>
        <p:txBody>
          <a:bodyPr/>
          <a:lstStyle/>
          <a:p>
            <a:r>
              <a:rPr lang="en-IN" dirty="0"/>
              <a:t>RTOS REVIEW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83171" y="3055980"/>
            <a:ext cx="8825658" cy="2677647"/>
          </a:xfrm>
        </p:spPr>
        <p:txBody>
          <a:bodyPr/>
          <a:lstStyle/>
          <a:p>
            <a:pPr algn="ctr"/>
            <a:r>
              <a:rPr lang="en-IN" dirty="0"/>
              <a:t>COURSE PROJECT</a:t>
            </a:r>
            <a:endParaRPr lang="en-IN" dirty="0"/>
          </a:p>
          <a:p>
            <a:pPr algn="ctr"/>
            <a:r>
              <a:rPr lang="en-IN" dirty="0"/>
              <a:t>CAR PARKING BARRICADE SYSTEM</a:t>
            </a:r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032000" y="4486552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ROLL NO.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Rahul Sajjan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121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Vinayak Bhajantri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125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Vinayak  Jainapur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140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Abdul </a:t>
                      </a:r>
                      <a:r>
                        <a:rPr lang="en-US" altLang="en-IN" dirty="0"/>
                        <a:t>Razzak R </a:t>
                      </a:r>
                      <a:r>
                        <a:rPr lang="en-IN" dirty="0"/>
                        <a:t>Y</a:t>
                      </a:r>
                      <a:r>
                        <a:rPr lang="en-US" altLang="en-IN" dirty="0"/>
                        <a:t>e</a:t>
                      </a:r>
                      <a:r>
                        <a:rPr lang="en-IN" dirty="0"/>
                        <a:t>rgatti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142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48000" y="63407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rgbClr val="FF0000"/>
                </a:solidFill>
              </a:rPr>
              <a:t>RTOS Team F11</a:t>
            </a:r>
            <a:endParaRPr lang="en-IN" sz="1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9476" y="913370"/>
            <a:ext cx="8493048" cy="504274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4173" y="773853"/>
            <a:ext cx="8943653" cy="531029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87293" y="921837"/>
            <a:ext cx="8617413" cy="5116589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710219" y="465561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9534" y="943286"/>
            <a:ext cx="8372932" cy="4971428"/>
          </a:xfrm>
          <a:prstGeom prst="rect">
            <a:avLst/>
          </a:prstGeom>
        </p:spPr>
      </p:pic>
      <p:sp>
        <p:nvSpPr>
          <p:cNvPr id="7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59625" y="913653"/>
            <a:ext cx="8472749" cy="5030694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33178" y="957325"/>
            <a:ext cx="8325643" cy="4943350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34461" y="898711"/>
            <a:ext cx="8523077" cy="5060577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15293" y="827955"/>
            <a:ext cx="8761413" cy="5202090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9986" y="890116"/>
            <a:ext cx="8552027" cy="5077767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4749" y="887007"/>
            <a:ext cx="8562501" cy="5083985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softEdge rad="50800"/>
          </a:effectLst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/>
          <a:lstStyle/>
          <a:p>
            <a:r>
              <a:rPr lang="en-IN" dirty="0"/>
              <a:t>PROBLEM STATEMENT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3170" y="3541963"/>
            <a:ext cx="8825659" cy="825500"/>
          </a:xfrm>
        </p:spPr>
        <p:txBody>
          <a:bodyPr>
            <a:noAutofit/>
          </a:bodyPr>
          <a:lstStyle/>
          <a:p>
            <a:pPr algn="ctr"/>
            <a:r>
              <a:rPr lang="en-US" sz="25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 Car Parking lots and Parking Garages, entry is controlled using barrier systems. The barrier must not be lowered when there is a vehicle underneath. Devise a system to implement the same on Cortex M3 board (LPC 1768).</a:t>
            </a:r>
            <a:endParaRPr lang="en-IN" sz="25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0233" y="1036917"/>
            <a:ext cx="8271533" cy="4911224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5745" y="863849"/>
            <a:ext cx="8640509" cy="5130302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6847" y="888253"/>
            <a:ext cx="8558305" cy="5081494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11996" y="825997"/>
            <a:ext cx="8768008" cy="5206005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8406" y="883241"/>
            <a:ext cx="8575188" cy="5091518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 bwMode="gray">
          <a:xfrm>
            <a:off x="192059" y="205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 VIDEO</a:t>
            </a:r>
            <a:endParaRPr lang="en-IN" dirty="0"/>
          </a:p>
        </p:txBody>
      </p:sp>
      <p:pic>
        <p:nvPicPr>
          <p:cNvPr id="4" name="video_2024-01-23_23-09-0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907756" y="2226717"/>
            <a:ext cx="2376488" cy="43431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1238" y="951654"/>
            <a:ext cx="8453906" cy="2696632"/>
          </a:xfrm>
        </p:spPr>
        <p:txBody>
          <a:bodyPr/>
          <a:lstStyle/>
          <a:p>
            <a:pPr algn="ctr"/>
            <a:r>
              <a:rPr lang="en-IN" dirty="0"/>
              <a:t>THANK YOU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4680393" y="3810000"/>
            <a:ext cx="232307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300" dirty="0">
                <a:solidFill>
                  <a:srgbClr val="FFFF00"/>
                </a:solidFill>
              </a:rPr>
              <a:t>RTOS Team F11</a:t>
            </a:r>
            <a:endParaRPr lang="en-IN" sz="23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9809379" cy="706964"/>
          </a:xfrm>
        </p:spPr>
        <p:txBody>
          <a:bodyPr>
            <a:normAutofit/>
          </a:bodyPr>
          <a:lstStyle/>
          <a:p>
            <a:r>
              <a:rPr lang="en-IN" dirty="0"/>
              <a:t>PERIPHERALS USED AND ITS SPECIFICATIONS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133600"/>
            <a:ext cx="8825659" cy="4603817"/>
          </a:xfrm>
        </p:spPr>
        <p:txBody>
          <a:bodyPr>
            <a:noAutofit/>
          </a:bodyPr>
          <a:lstStyle/>
          <a:p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ON-CHIP PERIPHERALS</a:t>
            </a:r>
            <a:endParaRPr lang="en-US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7250" lvl="1" indent="-457200">
              <a:buFont typeface="+mj-lt"/>
              <a:buAutoNum type="arabicPeriod"/>
            </a:pPr>
            <a:r>
              <a:rPr lang="en-IN" sz="1700" dirty="0">
                <a:ea typeface="Calibri" panose="020F0502020204030204" pitchFamily="34" charset="0"/>
                <a:cs typeface="Times New Roman" panose="02020603050405020304" pitchFamily="18" charset="0"/>
              </a:rPr>
              <a:t>RTC</a:t>
            </a:r>
            <a:endParaRPr lang="en-IN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An ultra-low power 32 kHz oscillator will provide a 1 Hz clock to the time counting portion of the RTC.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The RTC includes an alarm function that can wake up the LPC17xx from all reduced power modes with a time resolution of 1 s.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Dedicated power supply pin can be connected to a battery or to the main 3.3 V. RTC power supply is isolated from the rest of the chip.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Measures the passage of time to maintain a calendar and clock.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• Dedicated power supply pin can be connected to a battery or to the main 3.3 V.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• Periodic interrupts can be generated from increments of any field of the time registers.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• Backup registers (20 bytes) powered by VBAT.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9843246" cy="706964"/>
          </a:xfrm>
        </p:spPr>
        <p:txBody>
          <a:bodyPr>
            <a:normAutofit/>
          </a:bodyPr>
          <a:lstStyle/>
          <a:p>
            <a:r>
              <a:rPr lang="en-IN" dirty="0"/>
              <a:t>PERIPHERALS USED AND ITS SPECIFICATIONS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474806"/>
            <a:ext cx="8825659" cy="4491567"/>
          </a:xfrm>
        </p:spPr>
        <p:txBody>
          <a:bodyPr>
            <a:normAutofit/>
          </a:bodyPr>
          <a:lstStyle/>
          <a:p>
            <a:pPr marL="400050" lvl="1" indent="0">
              <a:buFont typeface="+mj-lt"/>
              <a:buNone/>
            </a:pPr>
            <a:endParaRPr lang="en-IN" sz="1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7250" lvl="1" indent="-457200">
              <a:buFont typeface="+mj-lt"/>
              <a:buAutoNum type="arabicPeriod" startAt="2"/>
            </a:pPr>
            <a:r>
              <a:rPr lang="en-IN" sz="1800" dirty="0">
                <a:ea typeface="Calibri" panose="020F0502020204030204" pitchFamily="34" charset="0"/>
                <a:cs typeface="Times New Roman" panose="02020603050405020304" pitchFamily="18" charset="0"/>
              </a:rPr>
              <a:t>UART</a:t>
            </a:r>
            <a:endParaRPr lang="en-IN" sz="1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60145" lvl="3" indent="-342900">
              <a:spcBef>
                <a:spcPts val="300"/>
              </a:spcBef>
            </a:pP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The board has an RS-232 serial communication port. </a:t>
            </a:r>
            <a:endParaRPr lang="en-US" sz="1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60145" lvl="3" indent="-342900">
              <a:spcBef>
                <a:spcPts val="300"/>
              </a:spcBef>
            </a:pP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The RS-232 transmits and receives signals that appear on the female 9-pin DB connectors (DB3). </a:t>
            </a:r>
            <a:endParaRPr lang="en-US" sz="1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60145" lvl="3" indent="-342900">
              <a:spcBef>
                <a:spcPts val="300"/>
              </a:spcBef>
            </a:pP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It uses a standard RS-232 cross cable to connect the board to the computer's serial port. </a:t>
            </a:r>
            <a:endParaRPr lang="en-US" sz="1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60145" lvl="3" indent="-342900">
              <a:spcBef>
                <a:spcPts val="300"/>
              </a:spcBef>
            </a:pP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The controller U1 provides serial I/O data at TTL levels to the MAX232 (U13) device, which in turn converts the logic value to the appropriate RS-232 voltage level.</a:t>
            </a:r>
            <a:endParaRPr lang="en-US" altLang="en-IN" sz="1600" dirty="0">
              <a:ea typeface="Calibri" panose="020F0502020204030204" pitchFamily="34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9843246" cy="706964"/>
          </a:xfrm>
        </p:spPr>
        <p:txBody>
          <a:bodyPr>
            <a:normAutofit/>
          </a:bodyPr>
          <a:lstStyle/>
          <a:p>
            <a:r>
              <a:rPr lang="en-IN" dirty="0"/>
              <a:t>PERIPHERALS USED AND ITS SPECIFICATIONS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414692"/>
            <a:ext cx="10165079" cy="4819228"/>
          </a:xfrm>
        </p:spPr>
        <p:txBody>
          <a:bodyPr>
            <a:noAutofit/>
          </a:bodyPr>
          <a:lstStyle/>
          <a:p>
            <a:pPr marL="857250" lvl="1" indent="-457200">
              <a:buFont typeface="+mj-lt"/>
              <a:buAutoNum type="arabicPeriod" startAt="4"/>
            </a:pPr>
            <a:r>
              <a:rPr lang="en-IN" sz="1700" dirty="0">
                <a:ea typeface="Calibri" panose="020F0502020204030204" pitchFamily="34" charset="0"/>
                <a:cs typeface="Times New Roman" panose="02020603050405020304" pitchFamily="18" charset="0"/>
              </a:rPr>
              <a:t>LCD</a:t>
            </a:r>
            <a:endParaRPr lang="en-IN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59510" lvl="2" indent="-285750">
              <a:spcBef>
                <a:spcPts val="300"/>
              </a:spcBef>
            </a:pPr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The operating voltage of this display ranges from 4.7V to 5.3V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59510" lvl="2" indent="-285750">
              <a:spcBef>
                <a:spcPts val="300"/>
              </a:spcBef>
            </a:pPr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The display bezel is 72 x 25mm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59510" lvl="2" indent="-285750">
              <a:spcBef>
                <a:spcPts val="300"/>
              </a:spcBef>
            </a:pPr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The operating current is 1mA without a backlight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59510" lvl="2" indent="-285750">
              <a:spcBef>
                <a:spcPts val="300"/>
              </a:spcBef>
            </a:pPr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PCB size of the module is 80L x 36W x 10H mm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59510" lvl="2" indent="-285750">
              <a:spcBef>
                <a:spcPts val="300"/>
              </a:spcBef>
            </a:pPr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LED color for backlight is green or blue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59510" lvl="2" indent="-285750">
              <a:spcBef>
                <a:spcPts val="300"/>
              </a:spcBef>
            </a:pPr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Number of columns – 16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59510" lvl="2" indent="-285750">
              <a:spcBef>
                <a:spcPts val="300"/>
              </a:spcBef>
            </a:pPr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Number of rows – 2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59510" lvl="2" indent="-285750">
              <a:spcBef>
                <a:spcPts val="300"/>
              </a:spcBef>
            </a:pPr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Characters – 32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59510" lvl="2" indent="-285750">
              <a:spcBef>
                <a:spcPts val="300"/>
              </a:spcBef>
            </a:pPr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It works in 4-bit and 8-bit modes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9843246" cy="706964"/>
          </a:xfrm>
        </p:spPr>
        <p:txBody>
          <a:bodyPr>
            <a:normAutofit/>
          </a:bodyPr>
          <a:lstStyle/>
          <a:p>
            <a:r>
              <a:rPr lang="en-IN" dirty="0"/>
              <a:t>PERIPHERALS USED AND ITS SPECIFICATIONS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354779"/>
            <a:ext cx="8825659" cy="4313767"/>
          </a:xfrm>
        </p:spPr>
        <p:txBody>
          <a:bodyPr>
            <a:normAutofit fontScale="50000"/>
          </a:bodyPr>
          <a:lstStyle/>
          <a:p>
            <a:r>
              <a:rPr lang="en-IN" dirty="0">
                <a:ea typeface="Calibri" panose="020F0502020204030204" pitchFamily="34" charset="0"/>
                <a:cs typeface="Times New Roman" panose="02020603050405020304" pitchFamily="18" charset="0"/>
              </a:rPr>
              <a:t>OFF-CHIP PERIPHERALS</a:t>
            </a:r>
            <a:endParaRPr lang="en-IN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7250" lvl="1" indent="-457200">
              <a:buFont typeface="+mj-lt"/>
              <a:buAutoNum type="arabicPeriod"/>
            </a:pPr>
            <a:r>
              <a:rPr lang="en-IN" sz="1700" dirty="0">
                <a:ea typeface="Calibri" panose="020F0502020204030204" pitchFamily="34" charset="0"/>
                <a:cs typeface="Times New Roman" panose="02020603050405020304" pitchFamily="18" charset="0"/>
              </a:rPr>
              <a:t>ULTRASONIC SENSOR</a:t>
            </a:r>
            <a:endParaRPr lang="en-IN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45720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Supply voltage: 5V (DC)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45720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Supply current: 15mA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45720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Modulation frequency: 40Hz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45720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Output: 0–5V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45720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Beam angle: Max 15 degrees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45720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Distance: 2 cm–400 cm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45720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Accuracy: 0.3 cm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457200"/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Communication: Positive TTL pulse</a:t>
            </a:r>
            <a:endParaRPr lang="en-US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7250" lvl="1" indent="-457200">
              <a:buFont typeface="+mj-lt"/>
              <a:buAutoNum type="arabicPeriod"/>
            </a:pPr>
            <a:r>
              <a:rPr lang="en-IN" sz="1700" dirty="0">
                <a:ea typeface="Calibri" panose="020F0502020204030204" pitchFamily="34" charset="0"/>
                <a:cs typeface="Times New Roman" panose="02020603050405020304" pitchFamily="18" charset="0"/>
                <a:sym typeface="+mn-ea"/>
              </a:rPr>
              <a:t>STEPPER MOTOR</a:t>
            </a:r>
            <a:endParaRPr lang="en-IN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IN" sz="1700" dirty="0">
                <a:ea typeface="Calibri" panose="020F0502020204030204" pitchFamily="34" charset="0"/>
                <a:cs typeface="Times New Roman" panose="02020603050405020304" pitchFamily="18" charset="0"/>
                <a:sym typeface="+mn-ea"/>
              </a:rPr>
              <a:t>Rated voltage: 5V DC</a:t>
            </a:r>
            <a:endParaRPr lang="en-IN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IN" sz="1700" dirty="0">
                <a:ea typeface="Calibri" panose="020F0502020204030204" pitchFamily="34" charset="0"/>
                <a:cs typeface="Times New Roman" panose="02020603050405020304" pitchFamily="18" charset="0"/>
                <a:sym typeface="+mn-ea"/>
              </a:rPr>
              <a:t>Reduction Ratio: 64:1</a:t>
            </a:r>
            <a:endParaRPr lang="en-IN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IN" sz="1700" dirty="0">
                <a:ea typeface="Calibri" panose="020F0502020204030204" pitchFamily="34" charset="0"/>
                <a:cs typeface="Times New Roman" panose="02020603050405020304" pitchFamily="18" charset="0"/>
                <a:sym typeface="+mn-ea"/>
              </a:rPr>
              <a:t>Step Angle: 5.625° /64</a:t>
            </a:r>
            <a:endParaRPr lang="en-IN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IN" sz="1700" dirty="0">
                <a:ea typeface="Calibri" panose="020F0502020204030204" pitchFamily="34" charset="0"/>
                <a:cs typeface="Times New Roman" panose="02020603050405020304" pitchFamily="18" charset="0"/>
                <a:sym typeface="+mn-ea"/>
              </a:rPr>
              <a:t>Self-positioning Torque: &gt;34.3mN.m</a:t>
            </a:r>
            <a:endParaRPr lang="en-IN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85850" lvl="2" indent="-285750"/>
            <a:r>
              <a:rPr lang="en-IN" sz="1700" dirty="0">
                <a:ea typeface="Calibri" panose="020F0502020204030204" pitchFamily="34" charset="0"/>
                <a:cs typeface="Times New Roman" panose="02020603050405020304" pitchFamily="18" charset="0"/>
                <a:sym typeface="+mn-ea"/>
              </a:rPr>
              <a:t>Friction torque: 600-1200 gf.cm</a:t>
            </a:r>
            <a:r>
              <a:rPr lang="en-US" altLang="en-IN" sz="1700" dirty="0">
                <a:ea typeface="Calibri" panose="020F0502020204030204" pitchFamily="34" charset="0"/>
                <a:cs typeface="Times New Roman" panose="02020603050405020304" pitchFamily="18" charset="0"/>
                <a:sym typeface="+mn-ea"/>
              </a:rPr>
              <a:t>.</a:t>
            </a:r>
            <a:r>
              <a:rPr lang="en-US" sz="17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sz="17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204428"/>
            <a:ext cx="9601196" cy="1303867"/>
          </a:xfrm>
        </p:spPr>
        <p:txBody>
          <a:bodyPr/>
          <a:lstStyle/>
          <a:p>
            <a:r>
              <a:rPr lang="en-IN" dirty="0"/>
              <a:t>FLOWCHART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75" y="1938020"/>
            <a:ext cx="10411460" cy="458851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590407" y="4435024"/>
            <a:ext cx="612393" cy="21544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YES </a:t>
            </a:r>
            <a:endParaRPr lang="en-US" sz="8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010878" y="5356122"/>
            <a:ext cx="612393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</a:t>
            </a:r>
            <a:r>
              <a:rPr lang="en-US" sz="1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1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837897" y="5448455"/>
            <a:ext cx="612393" cy="21544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YES </a:t>
            </a:r>
            <a:endParaRPr lang="en-US" sz="8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89802" y="4339826"/>
            <a:ext cx="612393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</a:t>
            </a:r>
            <a:r>
              <a:rPr lang="en-US" sz="1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1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BLOCK DIAGRAM</a:t>
            </a:r>
            <a:endParaRPr lang="en-IN" dirty="0"/>
          </a:p>
        </p:txBody>
      </p:sp>
      <p:pic>
        <p:nvPicPr>
          <p:cNvPr id="4" name="Picture 3" descr="D:\Screenshot 2024-01-24 114421.pngScreenshot 2024-01-24 114421"/>
          <p:cNvPicPr>
            <a:picLocks noChangeAspect="1"/>
          </p:cNvPicPr>
          <p:nvPr/>
        </p:nvPicPr>
        <p:blipFill>
          <a:blip r:embed="rId1"/>
          <a:srcRect l="-19522" t="5499" r="-13742" b="1950"/>
          <a:stretch>
            <a:fillRect/>
          </a:stretch>
        </p:blipFill>
        <p:spPr>
          <a:xfrm>
            <a:off x="2520950" y="2288540"/>
            <a:ext cx="6515100" cy="4470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 bwMode="gray">
          <a:xfrm>
            <a:off x="588299" y="459345"/>
            <a:ext cx="8761413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>
                <a:solidFill>
                  <a:schemeClr val="tx1"/>
                </a:solidFill>
              </a:rPr>
              <a:t>PROGRAM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8720" y="1060993"/>
            <a:ext cx="8214560" cy="4877394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0</TotalTime>
  <Words>2472</Words>
  <Application>WPS Presentation</Application>
  <PresentationFormat>Widescreen</PresentationFormat>
  <Paragraphs>133</Paragraphs>
  <Slides>26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7" baseType="lpstr">
      <vt:lpstr>Arial</vt:lpstr>
      <vt:lpstr>SimSun</vt:lpstr>
      <vt:lpstr>Wingdings</vt:lpstr>
      <vt:lpstr>Wingdings 3</vt:lpstr>
      <vt:lpstr>Arial</vt:lpstr>
      <vt:lpstr>Calibri</vt:lpstr>
      <vt:lpstr>Times New Roman</vt:lpstr>
      <vt:lpstr>Century Gothic</vt:lpstr>
      <vt:lpstr>Microsoft YaHei</vt:lpstr>
      <vt:lpstr>Arial Unicode MS</vt:lpstr>
      <vt:lpstr>Ion Boardroom</vt:lpstr>
      <vt:lpstr>RTOS REVIEW</vt:lpstr>
      <vt:lpstr>PROBLEM STATEMENT</vt:lpstr>
      <vt:lpstr>PERIPHERALS USED AND ITS SPECIFICATIONS</vt:lpstr>
      <vt:lpstr>PERIPHERALS USED AND ITS SPECIFICATIONS</vt:lpstr>
      <vt:lpstr>PERIPHERALS USED AND ITS SPECIFICATIONS</vt:lpstr>
      <vt:lpstr>PERIPHERALS USED AND ITS SPECIFICATIONS</vt:lpstr>
      <vt:lpstr>FLOWCHART</vt:lpstr>
      <vt:lpstr>BLOCK DIAGRAM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RESULTS VIDEO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RTOS REVIEW – 5</dc:title>
  <dc:creator>Paras Bennadi</dc:creator>
  <cp:lastModifiedBy>Abdulrazak Yergatti</cp:lastModifiedBy>
  <cp:revision>12</cp:revision>
  <dcterms:created xsi:type="dcterms:W3CDTF">2024-01-17T06:55:00Z</dcterms:created>
  <dcterms:modified xsi:type="dcterms:W3CDTF">2024-01-24T06:15:55Z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3841AD53071E4633926ABA8C0836CFF4_12</vt:lpwstr>
  </property>
  <property fmtid="{D5CDD505-2E9C-101B-9397-08002B2CF9AE}" pid="3" name="KSOProductBuildVer">
    <vt:lpwstr>1033-12.2.0.13359</vt:lpwstr>
  </property>
</Properties>
</file>

<file path=docProps/thumbnail.jpeg>
</file>